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</p:sldMasterIdLst>
  <p:notesMasterIdLst>
    <p:notesMasterId r:id="rId14"/>
  </p:notesMasterIdLst>
  <p:handoutMasterIdLst>
    <p:handoutMasterId r:id="rId15"/>
  </p:handoutMasterIdLst>
  <p:sldIdLst>
    <p:sldId id="256" r:id="rId3"/>
    <p:sldId id="257" r:id="rId4"/>
    <p:sldId id="269" r:id="rId5"/>
    <p:sldId id="268" r:id="rId6"/>
    <p:sldId id="266" r:id="rId7"/>
    <p:sldId id="259" r:id="rId8"/>
    <p:sldId id="260" r:id="rId9"/>
    <p:sldId id="262" r:id="rId10"/>
    <p:sldId id="264" r:id="rId11"/>
    <p:sldId id="261" r:id="rId12"/>
    <p:sldId id="265" r:id="rId13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99F"/>
    <a:srgbClr val="65482B"/>
    <a:srgbClr val="C75806"/>
    <a:srgbClr val="000000"/>
    <a:srgbClr val="0CC1E0"/>
    <a:srgbClr val="1B00FE"/>
    <a:srgbClr val="0CA3D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48" autoAdjust="0"/>
    <p:restoredTop sz="94648" autoAdjust="0"/>
  </p:normalViewPr>
  <p:slideViewPr>
    <p:cSldViewPr>
      <p:cViewPr varScale="1">
        <p:scale>
          <a:sx n="79" d="100"/>
          <a:sy n="79" d="100"/>
        </p:scale>
        <p:origin x="180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1716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61341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/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ru-RU"/>
          </a:p>
        </p:txBody>
      </p:sp>
      <p:sp>
        <p:nvSpPr>
          <p:cNvPr id="696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96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</a:p>
        </p:txBody>
      </p:sp>
      <p:sp>
        <p:nvSpPr>
          <p:cNvPr id="696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/>
          </a:p>
        </p:txBody>
      </p:sp>
      <p:sp>
        <p:nvSpPr>
          <p:cNvPr id="696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B3C33DD6-C213-4629-BC41-957962CE5A23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888238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71550" y="4654550"/>
            <a:ext cx="7200900" cy="1295400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Click to edit Master title style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71550" y="5949950"/>
            <a:ext cx="7200900" cy="503238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 algn="ctr">
              <a:buFontTx/>
              <a:buNone/>
              <a:defRPr>
                <a:latin typeface="Futura LT Book" pitchFamily="2" charset="0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12642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4638" y="188913"/>
            <a:ext cx="2051050" cy="62642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313" y="188913"/>
            <a:ext cx="6003925" cy="6264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832564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D46DEA6-80BB-4CF0-B957-A7EBD67BBAAC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6857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5A3E7C-1877-4B74-ACC6-0CD418CF2068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0794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80BB72-8F46-4D89-93A9-3B1FFF5CA39C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5266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08175" y="1600200"/>
            <a:ext cx="3313113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3688" y="1600200"/>
            <a:ext cx="331311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0FEEA6-2992-4DA1-A30E-C4D84B1BB9E9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4703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F3C530-1FDF-438B-BF81-A9CC1F678D8E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7355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EA6A0C-55F6-4328-975D-E5B58263A4CB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33874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E9BB8C-14FB-47D3-8324-7F36ACCF90A7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8235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535AEA-D5DA-4AD1-9140-BBA399559579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1256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35476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A34A97-8B9D-4388-9634-BB595D57206B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50923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60582B-C556-4E4B-8CF8-8A700DCCB993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19138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92938" y="274638"/>
            <a:ext cx="1693862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8175" y="274638"/>
            <a:ext cx="4932363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814AE9-46F6-4F3F-9762-2BBE19A9358F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339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1967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313" y="1916113"/>
            <a:ext cx="4027487" cy="4537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16113"/>
            <a:ext cx="4027488" cy="4537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99489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0835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6131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5848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3101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3431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188913"/>
            <a:ext cx="6119812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916113"/>
            <a:ext cx="8207375" cy="453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0000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000000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0000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08175" y="274638"/>
            <a:ext cx="676751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08175" y="1600200"/>
            <a:ext cx="6778625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</a:p>
        </p:txBody>
      </p:sp>
      <p:sp>
        <p:nvSpPr>
          <p:cNvPr id="1904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endParaRPr lang="ru-RU"/>
          </a:p>
        </p:txBody>
      </p:sp>
      <p:sp>
        <p:nvSpPr>
          <p:cNvPr id="1904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endParaRPr lang="ru-RU"/>
          </a:p>
        </p:txBody>
      </p:sp>
      <p:sp>
        <p:nvSpPr>
          <p:cNvPr id="1904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D9DAE804-3AE3-4CF9-B958-77F7B836B483}" type="slidenum">
              <a:rPr lang="ru-RU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rgbClr val="666666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666666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rgbClr val="666666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666666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66666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66666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66666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66666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666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770535" y="0"/>
            <a:ext cx="7632700" cy="863476"/>
          </a:xfrm>
        </p:spPr>
        <p:txBody>
          <a:bodyPr/>
          <a:lstStyle/>
          <a:p>
            <a:r>
              <a:rPr lang="es-ES" sz="2000" b="1" dirty="0"/>
              <a:t>APP Localización de puntos de recarga “Aparcamientos de vehículos eléctricos en Valencia”.</a:t>
            </a:r>
            <a:endParaRPr lang="es-ES" sz="2000" dirty="0"/>
          </a:p>
        </p:txBody>
      </p:sp>
      <p:sp>
        <p:nvSpPr>
          <p:cNvPr id="34830" name="Rectangle 14"/>
          <p:cNvSpPr>
            <a:spLocks noChangeArrowheads="1"/>
          </p:cNvSpPr>
          <p:nvPr/>
        </p:nvSpPr>
        <p:spPr bwMode="auto">
          <a:xfrm>
            <a:off x="770535" y="6237312"/>
            <a:ext cx="7632700" cy="4318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Máster en Ingeniería Geomática y Geoinformación.</a:t>
            </a:r>
          </a:p>
        </p:txBody>
      </p:sp>
      <p:sp>
        <p:nvSpPr>
          <p:cNvPr id="2" name="Rectángulo 1"/>
          <p:cNvSpPr/>
          <p:nvPr/>
        </p:nvSpPr>
        <p:spPr>
          <a:xfrm>
            <a:off x="775649" y="5067761"/>
            <a:ext cx="7652521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700" dirty="0">
                <a:latin typeface="Calibri" panose="020F0502020204030204" pitchFamily="34" charset="0"/>
                <a:cs typeface="Calibri" panose="020F0502020204030204" pitchFamily="34" charset="0"/>
              </a:rPr>
              <a:t>Aplicaciones geoespaciales en dispositivos móviles. </a:t>
            </a: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s-ES" sz="1400" dirty="0"/>
              <a:t>		</a:t>
            </a:r>
          </a:p>
          <a:p>
            <a:endParaRPr lang="es-E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Profesor: </a:t>
            </a:r>
            <a:r>
              <a:rPr lang="es-ES" sz="1400" b="0" dirty="0">
                <a:latin typeface="Calibri" panose="020F0502020204030204" pitchFamily="34" charset="0"/>
                <a:cs typeface="Calibri" panose="020F0502020204030204" pitchFamily="34" charset="0"/>
              </a:rPr>
              <a:t>Marqués Mateu, Ángel.</a:t>
            </a:r>
          </a:p>
          <a:p>
            <a:r>
              <a:rPr lang="es-ES" sz="1400" dirty="0">
                <a:latin typeface="Calibri" panose="020F0502020204030204" pitchFamily="34" charset="0"/>
                <a:cs typeface="Calibri" panose="020F0502020204030204" pitchFamily="34" charset="0"/>
              </a:rPr>
              <a:t>Alumno: </a:t>
            </a:r>
            <a:r>
              <a:rPr lang="es-ES" altLang="zh-CN" sz="1400" b="0" dirty="0">
                <a:latin typeface="Calibri" panose="020F0502020204030204" pitchFamily="34" charset="0"/>
                <a:cs typeface="Calibri" panose="020F0502020204030204" pitchFamily="34" charset="0"/>
              </a:rPr>
              <a:t>Wu, </a:t>
            </a:r>
            <a:r>
              <a:rPr lang="es-ES" altLang="zh-CN" sz="1400" b="0" dirty="0" err="1">
                <a:latin typeface="Calibri" panose="020F0502020204030204" pitchFamily="34" charset="0"/>
                <a:cs typeface="Calibri" panose="020F0502020204030204" pitchFamily="34" charset="0"/>
              </a:rPr>
              <a:t>Ruochen</a:t>
            </a:r>
            <a:r>
              <a:rPr lang="es-ES" altLang="zh-CN" sz="1400" b="0" dirty="0">
                <a:latin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es-ES" sz="1400" b="0" dirty="0">
                <a:latin typeface="Calibri" panose="020F0502020204030204" pitchFamily="34" charset="0"/>
                <a:cs typeface="Calibri" panose="020F0502020204030204" pitchFamily="34" charset="0"/>
              </a:rPr>
              <a:t>García Le Pera, Jimena Laura.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6121400" cy="1441450"/>
          </a:xfrm>
        </p:spPr>
        <p:txBody>
          <a:bodyPr/>
          <a:lstStyle/>
          <a:p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Conclusión</a:t>
            </a:r>
            <a:endParaRPr lang="uk-UA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916832"/>
            <a:ext cx="8353425" cy="5008266"/>
          </a:xfrm>
        </p:spPr>
        <p:txBody>
          <a:bodyPr/>
          <a:lstStyle/>
          <a:p>
            <a:pPr marL="0" indent="0">
              <a:buNone/>
            </a:pPr>
            <a:endParaRPr lang="es-ES" altLang="ko-KR" sz="1900" dirty="0">
              <a:latin typeface="Calibri" panose="020F0502020204030204" pitchFamily="34" charset="0"/>
              <a:ea typeface="굴림" charset="-127"/>
              <a:cs typeface="Calibri" panose="020F0502020204030204" pitchFamily="34" charset="0"/>
            </a:endParaRPr>
          </a:p>
          <a:p>
            <a:r>
              <a:rPr lang="es-ES" sz="1800" dirty="0">
                <a:latin typeface="Calibri" panose="020F0502020204030204" pitchFamily="34" charset="0"/>
                <a:ea typeface="굴림" charset="-127"/>
                <a:cs typeface="Calibri" panose="020F0502020204030204" pitchFamily="34" charset="0"/>
              </a:rPr>
              <a:t>Hemos logrado visualizar la información procedente de Datos Abiertos procedentes del Ayuntamiento de Valencia a través de internet y de forma actualizada para utilidad del usuario en búsqueda de puntos de recarga eléctrica. </a:t>
            </a:r>
          </a:p>
          <a:p>
            <a:pPr marL="0" indent="0">
              <a:buNone/>
            </a:pPr>
            <a:endParaRPr lang="es-ES" sz="1800" dirty="0">
              <a:latin typeface="Calibri" panose="020F0502020204030204" pitchFamily="34" charset="0"/>
              <a:ea typeface="굴림" charset="-127"/>
              <a:cs typeface="Calibri" panose="020F0502020204030204" pitchFamily="34" charset="0"/>
            </a:endParaRPr>
          </a:p>
          <a:p>
            <a:r>
              <a:rPr lang="es-ES" sz="1800" dirty="0">
                <a:latin typeface="Calibri" panose="020F0502020204030204" pitchFamily="34" charset="0"/>
                <a:ea typeface="굴림" charset="-127"/>
                <a:cs typeface="Calibri" panose="020F0502020204030204" pitchFamily="34" charset="0"/>
              </a:rPr>
              <a:t>Hemos implementado la función Medir, para calcular distancia entre puntos sobre el mapa.</a:t>
            </a:r>
          </a:p>
          <a:p>
            <a:r>
              <a:rPr lang="es-ES" sz="1800" dirty="0">
                <a:latin typeface="Calibri" panose="020F0502020204030204" pitchFamily="34" charset="0"/>
                <a:ea typeface="굴림" charset="-127"/>
                <a:cs typeface="Calibri" panose="020F0502020204030204" pitchFamily="34" charset="0"/>
              </a:rPr>
              <a:t>Hemos logrado la interactuación con el usuario, ya que este podría escoger el modo de visualización del Mapa, hacer zoom y realizar medidas oportunas sobre este; visualizar los puntos de recarga a través del marcador de posición o bien mediante coordenadas, y observar su posición actual.</a:t>
            </a:r>
          </a:p>
          <a:p>
            <a:r>
              <a:rPr lang="es-ES" sz="1800" dirty="0">
                <a:latin typeface="Calibri" panose="020F0502020204030204" pitchFamily="34" charset="0"/>
                <a:ea typeface="굴림" charset="-127"/>
                <a:cs typeface="Calibri" panose="020F0502020204030204" pitchFamily="34" charset="0"/>
              </a:rPr>
              <a:t>Hemos empleado conocimientos adquiridos durante el curso.</a:t>
            </a:r>
          </a:p>
          <a:p>
            <a:pPr marL="0" indent="0">
              <a:buNone/>
            </a:pPr>
            <a:endParaRPr lang="es-ES" sz="1800" dirty="0">
              <a:latin typeface="Calibri" panose="020F0502020204030204" pitchFamily="34" charset="0"/>
              <a:ea typeface="굴림" charset="-127"/>
              <a:cs typeface="Calibri" panose="020F0502020204030204" pitchFamily="34" charset="0"/>
            </a:endParaRPr>
          </a:p>
          <a:p>
            <a:r>
              <a:rPr lang="es-ES" altLang="ko-KR" sz="1800" b="1" dirty="0">
                <a:latin typeface="Calibri" panose="020F0502020204030204" pitchFamily="34" charset="0"/>
                <a:ea typeface="굴림" charset="-127"/>
                <a:cs typeface="Calibri" panose="020F0502020204030204" pitchFamily="34" charset="0"/>
              </a:rPr>
              <a:t>Hemos implementado una aplicación acorde a nuestras expectativas.</a:t>
            </a:r>
          </a:p>
          <a:p>
            <a:endParaRPr lang="es-ES" dirty="0">
              <a:ea typeface="굴림" charset="-127"/>
            </a:endParaRPr>
          </a:p>
          <a:p>
            <a:endParaRPr lang="es-ES" dirty="0">
              <a:ea typeface="굴림" charset="-127"/>
            </a:endParaRPr>
          </a:p>
          <a:p>
            <a:endParaRPr lang="es-ES" dirty="0">
              <a:ea typeface="굴림" charset="-127"/>
            </a:endParaRP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22589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899592" y="5157192"/>
            <a:ext cx="7632700" cy="1799580"/>
          </a:xfrm>
        </p:spPr>
        <p:txBody>
          <a:bodyPr/>
          <a:lstStyle/>
          <a:p>
            <a:r>
              <a:rPr lang="es-ES" b="1" dirty="0">
                <a:latin typeface="Calibri" panose="020F0502020204030204" pitchFamily="34" charset="0"/>
                <a:cs typeface="Calibri" panose="020F0502020204030204" pitchFamily="34" charset="0"/>
              </a:rPr>
              <a:t>Gracias por vuestra atención !!!</a:t>
            </a:r>
            <a:br>
              <a:rPr lang="es-ES" sz="2000" b="1" dirty="0"/>
            </a:br>
            <a:br>
              <a:rPr lang="es-ES" sz="2000" b="1" dirty="0"/>
            </a:b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933742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6121400" cy="1441450"/>
          </a:xfrm>
        </p:spPr>
        <p:txBody>
          <a:bodyPr/>
          <a:lstStyle/>
          <a:p>
            <a:r>
              <a:rPr lang="es-ES" b="1" dirty="0">
                <a:latin typeface="Calibri" panose="020F0502020204030204" pitchFamily="34" charset="0"/>
                <a:cs typeface="Calibri" panose="020F0502020204030204" pitchFamily="34" charset="0"/>
              </a:rPr>
              <a:t>Vehículo eléctrico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844824"/>
            <a:ext cx="8353425" cy="4752528"/>
          </a:xfrm>
        </p:spPr>
        <p:txBody>
          <a:bodyPr/>
          <a:lstStyle/>
          <a:p>
            <a:pPr marL="0" indent="0">
              <a:buNone/>
            </a:pPr>
            <a:endParaRPr lang="es-ES" sz="1700" dirty="0"/>
          </a:p>
          <a:p>
            <a:pPr marL="0" indent="0">
              <a:buNone/>
            </a:pPr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El vehículo eléctrico es aquel vehículo (coche, motocicleta, camión…) que es propulsado por energía eléctrica almacenada en baterías (total o parcialmente).</a:t>
            </a:r>
          </a:p>
          <a:p>
            <a:pPr marL="0" indent="0">
              <a:buNone/>
            </a:pPr>
            <a:b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Existen diferentes modalidades de vehículo eléctrico.</a:t>
            </a:r>
          </a:p>
          <a:p>
            <a:pPr marL="0" indent="0">
              <a:buNone/>
            </a:pPr>
            <a:endParaRPr lang="es-E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ES" sz="1800" b="1" dirty="0">
                <a:latin typeface="Calibri" panose="020F0502020204030204" pitchFamily="34" charset="0"/>
                <a:cs typeface="Calibri" panose="020F0502020204030204" pitchFamily="34" charset="0"/>
              </a:rPr>
              <a:t>Vehículo 100% eléctrico.</a:t>
            </a:r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s-E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ES" sz="1800" b="1" dirty="0">
                <a:latin typeface="Calibri" panose="020F0502020204030204" pitchFamily="34" charset="0"/>
                <a:cs typeface="Calibri" panose="020F0502020204030204" pitchFamily="34" charset="0"/>
              </a:rPr>
              <a:t>Vehículo Híbrido Enchufable.</a:t>
            </a:r>
          </a:p>
          <a:p>
            <a:endParaRPr lang="es-E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ES" sz="1800" b="1" dirty="0">
                <a:latin typeface="Calibri" panose="020F0502020204030204" pitchFamily="34" charset="0"/>
                <a:cs typeface="Calibri" panose="020F0502020204030204" pitchFamily="34" charset="0"/>
              </a:rPr>
              <a:t>Vehículo Eléctrico de autonomía extendida</a:t>
            </a:r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endParaRPr lang="es-ES" sz="17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s-ES" sz="17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s-ES" sz="17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s-ES" sz="1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http://www.recargacocheselectricos.com/que-es-un-</a:t>
            </a:r>
            <a:r>
              <a:rPr lang="es-ES" sz="1500" dirty="0" err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vehiculo</a:t>
            </a:r>
            <a:r>
              <a:rPr lang="es-ES" sz="15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-eléctrico/</a:t>
            </a:r>
          </a:p>
          <a:p>
            <a:pPr marL="0" indent="0">
              <a:buNone/>
            </a:pPr>
            <a:endParaRPr lang="es-E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6121400" cy="1441450"/>
          </a:xfrm>
        </p:spPr>
        <p:txBody>
          <a:bodyPr/>
          <a:lstStyle/>
          <a:p>
            <a:r>
              <a:rPr lang="es-ES" b="1" dirty="0">
                <a:latin typeface="Calibri" panose="020F0502020204030204" pitchFamily="34" charset="0"/>
                <a:cs typeface="Calibri" panose="020F0502020204030204" pitchFamily="34" charset="0"/>
              </a:rPr>
              <a:t>Vehículo eléctrico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630363"/>
            <a:ext cx="8353425" cy="4966989"/>
          </a:xfrm>
        </p:spPr>
        <p:txBody>
          <a:bodyPr/>
          <a:lstStyle/>
          <a:p>
            <a:endParaRPr lang="es-ES" dirty="0"/>
          </a:p>
          <a:p>
            <a:pPr marL="0" indent="0">
              <a:buNone/>
            </a:pPr>
            <a:r>
              <a:rPr lang="es-ES" sz="1800" b="1" dirty="0"/>
              <a:t>Ventajas</a:t>
            </a:r>
          </a:p>
          <a:p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Diversidad de fuentes energéticas.</a:t>
            </a:r>
          </a:p>
          <a:p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Emisiones casi nulas.</a:t>
            </a:r>
          </a:p>
          <a:p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Alta eficiencia.</a:t>
            </a:r>
          </a:p>
          <a:p>
            <a:endParaRPr lang="es-ES" b="1" dirty="0"/>
          </a:p>
          <a:p>
            <a:pPr marL="0" indent="0">
              <a:buNone/>
            </a:pPr>
            <a:r>
              <a:rPr lang="es-ES" sz="1800" b="1" dirty="0"/>
              <a:t>Desventajas</a:t>
            </a:r>
          </a:p>
          <a:p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Poca autonomía.</a:t>
            </a:r>
          </a:p>
          <a:p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Poca oferta comercial.</a:t>
            </a:r>
          </a:p>
          <a:p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Son caros de adquirir.</a:t>
            </a:r>
          </a:p>
          <a:p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Requieren una infraestructura adecuada.</a:t>
            </a:r>
          </a:p>
          <a:p>
            <a:endParaRPr lang="es-E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s-E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s-E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s-ES" sz="1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https://www.motorpasion.com/coches-hibridos-alternativos/coches-electricos-que-son-y-como-funcionan</a:t>
            </a:r>
          </a:p>
          <a:p>
            <a:pPr marL="0" indent="0">
              <a:buNone/>
            </a:pPr>
            <a:endParaRPr lang="es-E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293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8313" y="764704"/>
            <a:ext cx="6119812" cy="1008111"/>
          </a:xfrm>
        </p:spPr>
        <p:txBody>
          <a:bodyPr/>
          <a:lstStyle/>
          <a:p>
            <a:r>
              <a:rPr lang="es-ES" sz="2800" b="1" dirty="0">
                <a:latin typeface="Calibri" panose="020F0502020204030204" pitchFamily="34" charset="0"/>
                <a:cs typeface="Calibri" panose="020F0502020204030204" pitchFamily="34" charset="0"/>
              </a:rPr>
              <a:t>¿Cómo se recarga un vehículo eléctrico?</a:t>
            </a:r>
            <a:br>
              <a:rPr lang="es-ES" b="1" dirty="0"/>
            </a:b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68313" y="2060848"/>
            <a:ext cx="8207375" cy="4392340"/>
          </a:xfrm>
        </p:spPr>
        <p:txBody>
          <a:bodyPr/>
          <a:lstStyle/>
          <a:p>
            <a:r>
              <a:rPr lang="es-ES" b="1" dirty="0">
                <a:latin typeface="Calibri" panose="020F0502020204030204" pitchFamily="34" charset="0"/>
                <a:cs typeface="Calibri" panose="020F0502020204030204" pitchFamily="34" charset="0"/>
              </a:rPr>
              <a:t>Enchufándolo</a:t>
            </a: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. Es un proceso que va desde minutos hasta </a:t>
            </a:r>
            <a:r>
              <a:rPr lang="es-ES" b="1" u="sng" dirty="0">
                <a:latin typeface="Calibri" panose="020F0502020204030204" pitchFamily="34" charset="0"/>
                <a:cs typeface="Calibri" panose="020F0502020204030204" pitchFamily="34" charset="0"/>
              </a:rPr>
              <a:t>horas</a:t>
            </a: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Cuanto más vacías están las baterías, más rápido se recargan.</a:t>
            </a:r>
          </a:p>
          <a:p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Si el vehículo no se usa en días, va perdiendo la carga.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9325" y="3573016"/>
            <a:ext cx="3657600" cy="241935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128" y="3573016"/>
            <a:ext cx="3581383" cy="2419350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468312" y="6221933"/>
            <a:ext cx="82073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s-ES" sz="1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https://www.motorpasion.com/coches-hibridos-alternativos/coches-electricos-que-son-y-como-funcionan</a:t>
            </a:r>
          </a:p>
        </p:txBody>
      </p:sp>
    </p:spTree>
    <p:extLst>
      <p:ext uri="{BB962C8B-B14F-4D97-AF65-F5344CB8AC3E}">
        <p14:creationId xmlns:p14="http://schemas.microsoft.com/office/powerpoint/2010/main" val="2065005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395288" y="188913"/>
            <a:ext cx="6121400" cy="1441450"/>
          </a:xfrm>
        </p:spPr>
        <p:txBody>
          <a:bodyPr/>
          <a:lstStyle/>
          <a:p>
            <a:r>
              <a:rPr lang="en-US" dirty="0"/>
              <a:t>Descripción de la APP</a:t>
            </a:r>
            <a:endParaRPr lang="uk-UA" dirty="0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844675"/>
            <a:ext cx="8353425" cy="4608513"/>
          </a:xfrm>
        </p:spPr>
        <p:txBody>
          <a:bodyPr/>
          <a:lstStyle/>
          <a:p>
            <a:r>
              <a:rPr lang="es-ES" altLang="ko-KR" sz="1800" dirty="0">
                <a:latin typeface="Calibri" panose="020F0502020204030204" pitchFamily="34" charset="0"/>
                <a:ea typeface="굴림" charset="-127"/>
                <a:cs typeface="Calibri" panose="020F0502020204030204" pitchFamily="34" charset="0"/>
              </a:rPr>
              <a:t>Hemos desarrollado una aplicación móvil, que permite la visualización de los puntos donde se permite recargar vehículos eléctricos en el municipio de Valencia dentro de la zona correspondiente a aparcamiento público, por ser los sitios más óptimos de carga para este tipo de vehículos.</a:t>
            </a:r>
          </a:p>
          <a:p>
            <a:r>
              <a:rPr lang="es-ES" altLang="ko-KR" sz="1800" dirty="0">
                <a:latin typeface="Calibri" panose="020F0502020204030204" pitchFamily="34" charset="0"/>
                <a:ea typeface="굴림" charset="-127"/>
                <a:cs typeface="Calibri" panose="020F0502020204030204" pitchFamily="34" charset="0"/>
              </a:rPr>
              <a:t>Además permite</a:t>
            </a:r>
            <a:r>
              <a:rPr lang="es-ES" sz="1800" dirty="0">
                <a:latin typeface="Calibri" panose="020F0502020204030204" pitchFamily="34" charset="0"/>
                <a:cs typeface="Calibri" panose="020F0502020204030204" pitchFamily="34" charset="0"/>
              </a:rPr>
              <a:t> mostrar las coordenadas de nuestra posición actual y medir distancia entre puntos de interés.</a:t>
            </a:r>
          </a:p>
          <a:p>
            <a:endParaRPr lang="es-ES" dirty="0"/>
          </a:p>
          <a:p>
            <a:pPr marL="0" indent="0">
              <a:buNone/>
            </a:pPr>
            <a:endParaRPr lang="uk-UA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528" y="3723361"/>
            <a:ext cx="6264944" cy="2924740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83861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333375"/>
            <a:ext cx="6840538" cy="503337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Mapas</a:t>
            </a:r>
          </a:p>
        </p:txBody>
      </p:sp>
      <p:sp>
        <p:nvSpPr>
          <p:cNvPr id="3" name="Rectángulo 2"/>
          <p:cNvSpPr/>
          <p:nvPr/>
        </p:nvSpPr>
        <p:spPr>
          <a:xfrm>
            <a:off x="1763688" y="1006592"/>
            <a:ext cx="66340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700" b="0" kern="100" dirty="0">
                <a:latin typeface="Calibri" panose="020F0502020204030204" pitchFamily="34" charset="0"/>
                <a:ea typeface="DengXian"/>
                <a:cs typeface="Calibri" panose="020F0502020204030204" pitchFamily="34" charset="0"/>
              </a:rPr>
              <a:t>El proyecto proporciona mapas de China y de Estados Unidos, como datos básicos a través de Leaflet, </a:t>
            </a:r>
            <a:r>
              <a:rPr lang="es-ES" sz="1700" dirty="0">
                <a:latin typeface="Calibri" panose="020F0502020204030204" pitchFamily="34" charset="0"/>
                <a:cs typeface="Calibri" panose="020F0502020204030204" pitchFamily="34" charset="0"/>
              </a:rPr>
              <a:t>“proyecto.js”.</a:t>
            </a:r>
          </a:p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" b="0" kern="100" dirty="0">
              <a:latin typeface="Calibri" panose="020F0502020204030204" pitchFamily="34" charset="0"/>
              <a:ea typeface="DengXian"/>
              <a:cs typeface="Calibri" panose="020F0502020204030204" pitchFamily="34" charset="0"/>
            </a:endParaRPr>
          </a:p>
        </p:txBody>
      </p:sp>
      <p:pic>
        <p:nvPicPr>
          <p:cNvPr id="7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2281799" y="1929922"/>
            <a:ext cx="6093290" cy="3888432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919692" y="6215948"/>
            <a:ext cx="7014805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700" b="0" kern="100" dirty="0">
                <a:latin typeface="Calibri" panose="020F0502020204030204" pitchFamily="34" charset="0"/>
                <a:ea typeface="DengXian"/>
                <a:cs typeface="Calibri" panose="020F0502020204030204" pitchFamily="34" charset="0"/>
              </a:rPr>
              <a:t>Para cargar el mapa hemos programado </a:t>
            </a:r>
            <a:r>
              <a:rPr lang="es-ES" sz="1700" kern="100" dirty="0">
                <a:latin typeface="Calibri" panose="020F0502020204030204" pitchFamily="34" charset="0"/>
                <a:ea typeface="DengXian"/>
                <a:cs typeface="Calibri" panose="020F0502020204030204" pitchFamily="34" charset="0"/>
              </a:rPr>
              <a:t>“leaflet.ChineseTmsProviders.js”.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333375"/>
            <a:ext cx="6840538" cy="647353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Iconos</a:t>
            </a:r>
          </a:p>
        </p:txBody>
      </p:sp>
      <p:sp>
        <p:nvSpPr>
          <p:cNvPr id="1955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20864" y="1202294"/>
            <a:ext cx="6840538" cy="5429622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endParaRPr lang="es-ES" sz="1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s-ES" sz="1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es-E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Obtiene las coordenadas del usuario en tiempo real y también las  desactiva. </a:t>
            </a:r>
            <a:endParaRPr lang="en-US" sz="1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4033" y="443811"/>
            <a:ext cx="3867150" cy="6477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033" y="2291048"/>
            <a:ext cx="3867150" cy="861058"/>
          </a:xfrm>
          <a:prstGeom prst="rect">
            <a:avLst/>
          </a:prstGeom>
        </p:spPr>
      </p:pic>
      <p:pic>
        <p:nvPicPr>
          <p:cNvPr id="10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2358007" y="3176978"/>
            <a:ext cx="428625" cy="4759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920864" y="3749989"/>
            <a:ext cx="61531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>
                <a:latin typeface="Calibri" panose="020F0502020204030204" pitchFamily="34" charset="0"/>
                <a:cs typeface="Calibri" panose="020F0502020204030204" pitchFamily="34" charset="0"/>
              </a:rPr>
              <a:t>Controla la visualización del cuadro de texto informativo. </a:t>
            </a:r>
          </a:p>
        </p:txBody>
      </p:sp>
      <p:sp>
        <p:nvSpPr>
          <p:cNvPr id="7" name="Rectángulo 6"/>
          <p:cNvSpPr/>
          <p:nvPr/>
        </p:nvSpPr>
        <p:spPr>
          <a:xfrm>
            <a:off x="1908175" y="5592721"/>
            <a:ext cx="68030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>
                <a:latin typeface="Calibri" panose="020F0502020204030204" pitchFamily="34" charset="0"/>
                <a:cs typeface="Calibri" panose="020F0502020204030204" pitchFamily="34" charset="0"/>
              </a:rPr>
              <a:t>Información de puntos de recarga eléctrica en Valencia actualizado.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>
                <a:latin typeface="Calibri" panose="020F0502020204030204" pitchFamily="34" charset="0"/>
                <a:cs typeface="Calibri" panose="020F0502020204030204" pitchFamily="34" charset="0"/>
              </a:rPr>
              <a:t>Conversión de coordenadas mediante proj4.</a:t>
            </a:r>
          </a:p>
        </p:txBody>
      </p:sp>
      <p:pic>
        <p:nvPicPr>
          <p:cNvPr id="14" name="图片 1"/>
          <p:cNvPicPr/>
          <p:nvPr/>
        </p:nvPicPr>
        <p:blipFill>
          <a:blip r:embed="rId5"/>
          <a:stretch>
            <a:fillRect/>
          </a:stretch>
        </p:blipFill>
        <p:spPr>
          <a:xfrm>
            <a:off x="2358007" y="1337061"/>
            <a:ext cx="428625" cy="428625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58008" y="4285995"/>
            <a:ext cx="6353175" cy="381000"/>
          </a:xfrm>
          <a:prstGeom prst="rect">
            <a:avLst/>
          </a:prstGeom>
        </p:spPr>
      </p:pic>
      <p:pic>
        <p:nvPicPr>
          <p:cNvPr id="18" name="图片 3"/>
          <p:cNvPicPr/>
          <p:nvPr/>
        </p:nvPicPr>
        <p:blipFill>
          <a:blip r:embed="rId7"/>
          <a:stretch>
            <a:fillRect/>
          </a:stretch>
        </p:blipFill>
        <p:spPr>
          <a:xfrm>
            <a:off x="2358007" y="5064170"/>
            <a:ext cx="428626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921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333375"/>
            <a:ext cx="6840538" cy="647353"/>
          </a:xfrm>
        </p:spPr>
        <p:txBody>
          <a:bodyPr/>
          <a:lstStyle/>
          <a:p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Icono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8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3347864" y="447501"/>
            <a:ext cx="523875" cy="419100"/>
          </a:xfrm>
          <a:prstGeom prst="rect">
            <a:avLst/>
          </a:prstGeom>
        </p:spPr>
      </p:pic>
      <p:pic>
        <p:nvPicPr>
          <p:cNvPr id="9" name="图片 5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08175" y="1988840"/>
            <a:ext cx="6840538" cy="4610627"/>
          </a:xfrm>
          <a:prstGeom prst="rect">
            <a:avLst/>
          </a:prstGeom>
        </p:spPr>
      </p:pic>
      <p:pic>
        <p:nvPicPr>
          <p:cNvPr id="11" name="Imagen 10"/>
          <p:cNvPicPr/>
          <p:nvPr/>
        </p:nvPicPr>
        <p:blipFill rotWithShape="1">
          <a:blip r:embed="rId4"/>
          <a:srcRect l="33215" t="53447" r="45726" b="22241"/>
          <a:stretch/>
        </p:blipFill>
        <p:spPr bwMode="auto">
          <a:xfrm>
            <a:off x="5311428" y="432696"/>
            <a:ext cx="2900486" cy="154133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927523" y="1519700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“proyecto.js”</a:t>
            </a:r>
          </a:p>
        </p:txBody>
      </p:sp>
    </p:spTree>
    <p:extLst>
      <p:ext uri="{BB962C8B-B14F-4D97-AF65-F5344CB8AC3E}">
        <p14:creationId xmlns:p14="http://schemas.microsoft.com/office/powerpoint/2010/main" val="3975880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824" y="380557"/>
            <a:ext cx="557469" cy="482585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979712" y="364940"/>
            <a:ext cx="11781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Icono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1930099" y="976599"/>
            <a:ext cx="65522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>
                <a:latin typeface="Calibri" panose="020F0502020204030204" pitchFamily="34" charset="0"/>
                <a:cs typeface="Calibri" panose="020F0502020204030204" pitchFamily="34" charset="0"/>
              </a:rPr>
              <a:t>Función medida, la herramienta es permitida sobre el mapa.</a:t>
            </a:r>
          </a:p>
        </p:txBody>
      </p:sp>
      <p:pic>
        <p:nvPicPr>
          <p:cNvPr id="7" name="图片 11"/>
          <p:cNvPicPr/>
          <p:nvPr/>
        </p:nvPicPr>
        <p:blipFill>
          <a:blip r:embed="rId3"/>
          <a:stretch>
            <a:fillRect/>
          </a:stretch>
        </p:blipFill>
        <p:spPr>
          <a:xfrm>
            <a:off x="4861047" y="3465802"/>
            <a:ext cx="3705225" cy="24765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979711" y="3999040"/>
            <a:ext cx="121821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Icono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图片 8"/>
          <p:cNvPicPr/>
          <p:nvPr/>
        </p:nvPicPr>
        <p:blipFill>
          <a:blip r:embed="rId4"/>
          <a:stretch>
            <a:fillRect/>
          </a:stretch>
        </p:blipFill>
        <p:spPr>
          <a:xfrm>
            <a:off x="3331093" y="4089062"/>
            <a:ext cx="390525" cy="36195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0216" y="4979683"/>
            <a:ext cx="3006711" cy="1463637"/>
          </a:xfrm>
          <a:prstGeom prst="rect">
            <a:avLst/>
          </a:prstGeom>
        </p:spPr>
      </p:pic>
      <p:pic>
        <p:nvPicPr>
          <p:cNvPr id="11" name="图片 9"/>
          <p:cNvPicPr>
            <a:picLocks noGrp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5115992" y="4972784"/>
            <a:ext cx="3442926" cy="1470536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1979711" y="4490508"/>
            <a:ext cx="61744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0" dirty="0">
                <a:latin typeface="Calibri" panose="020F0502020204030204" pitchFamily="34" charset="0"/>
                <a:cs typeface="Calibri" panose="020F0502020204030204" pitchFamily="34" charset="0"/>
              </a:rPr>
              <a:t>Función adicional, realiza la visualización de China,</a:t>
            </a:r>
          </a:p>
        </p:txBody>
      </p:sp>
      <p:pic>
        <p:nvPicPr>
          <p:cNvPr id="13" name="Imagen 12"/>
          <p:cNvPicPr/>
          <p:nvPr/>
        </p:nvPicPr>
        <p:blipFill rotWithShape="1">
          <a:blip r:embed="rId7"/>
          <a:srcRect l="21169" t="41236" r="43550" b="5779"/>
          <a:stretch/>
        </p:blipFill>
        <p:spPr bwMode="auto">
          <a:xfrm>
            <a:off x="5059248" y="1345931"/>
            <a:ext cx="3423108" cy="20946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89872" y="2428461"/>
            <a:ext cx="2966152" cy="648360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1979711" y="2107522"/>
            <a:ext cx="1423788" cy="3440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“proyecto.</a:t>
            </a:r>
            <a:r>
              <a:rPr lang="es-E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css”</a:t>
            </a:r>
            <a:endParaRPr lang="es-E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1997547" y="3362424"/>
            <a:ext cx="2874873" cy="355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function</a:t>
            </a:r>
            <a:r>
              <a:rPr lang="es-E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1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Map</a:t>
            </a:r>
            <a:r>
              <a:rPr lang="es-E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() </a:t>
            </a:r>
            <a:r>
              <a:rPr lang="es-ES" sz="1600" dirty="0">
                <a:latin typeface="Calibri" panose="020F0502020204030204" pitchFamily="34" charset="0"/>
                <a:cs typeface="Calibri" panose="020F0502020204030204" pitchFamily="34" charset="0"/>
              </a:rPr>
              <a:t>“proyecto.js” </a:t>
            </a:r>
            <a:endParaRPr lang="es-E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6975307" y="4460043"/>
            <a:ext cx="15350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“proyecto.js”.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38927286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Futura LT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Futura LT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256</TotalTime>
  <Words>530</Words>
  <Application>Microsoft Office PowerPoint</Application>
  <PresentationFormat>全屏显示(4:3)</PresentationFormat>
  <Paragraphs>75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Futura LT Book</vt:lpstr>
      <vt:lpstr>Arial</vt:lpstr>
      <vt:lpstr>Calibri</vt:lpstr>
      <vt:lpstr>template</vt:lpstr>
      <vt:lpstr>Custom Design</vt:lpstr>
      <vt:lpstr>APP Localización de puntos de recarga “Aparcamientos de vehículos eléctricos en Valencia”.</vt:lpstr>
      <vt:lpstr>Vehículo eléctrico</vt:lpstr>
      <vt:lpstr>Vehículo eléctrico</vt:lpstr>
      <vt:lpstr>¿Cómo se recarga un vehículo eléctrico? </vt:lpstr>
      <vt:lpstr>Descripción de la APP</vt:lpstr>
      <vt:lpstr>Mapas</vt:lpstr>
      <vt:lpstr>Iconos</vt:lpstr>
      <vt:lpstr>Icono </vt:lpstr>
      <vt:lpstr>PowerPoint 演示文稿</vt:lpstr>
      <vt:lpstr>Conclusión</vt:lpstr>
      <vt:lpstr>Gracias por vuestra atención !!!  </vt:lpstr>
    </vt:vector>
  </TitlesOfParts>
  <Company>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ADMIN</dc:creator>
  <cp:lastModifiedBy>若晨 吴</cp:lastModifiedBy>
  <cp:revision>99</cp:revision>
  <dcterms:created xsi:type="dcterms:W3CDTF">2016-02-26T09:54:27Z</dcterms:created>
  <dcterms:modified xsi:type="dcterms:W3CDTF">2022-10-11T19:41:03Z</dcterms:modified>
</cp:coreProperties>
</file>

<file path=docProps/thumbnail.jpeg>
</file>